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83" r:id="rId23"/>
    <p:sldId id="296" r:id="rId24"/>
    <p:sldId id="282" r:id="rId25"/>
    <p:sldId id="278" r:id="rId26"/>
    <p:sldId id="279" r:id="rId27"/>
    <p:sldId id="280" r:id="rId28"/>
    <p:sldId id="281" r:id="rId29"/>
    <p:sldId id="297" r:id="rId30"/>
    <p:sldId id="284" r:id="rId31"/>
    <p:sldId id="285" r:id="rId32"/>
    <p:sldId id="286" r:id="rId33"/>
    <p:sldId id="287" r:id="rId34"/>
    <p:sldId id="288" r:id="rId35"/>
    <p:sldId id="298" r:id="rId36"/>
    <p:sldId id="289" r:id="rId37"/>
    <p:sldId id="290" r:id="rId38"/>
    <p:sldId id="291" r:id="rId39"/>
    <p:sldId id="292" r:id="rId40"/>
    <p:sldId id="293" r:id="rId41"/>
    <p:sldId id="299" r:id="rId42"/>
    <p:sldId id="294" r:id="rId43"/>
    <p:sldId id="300" r:id="rId44"/>
    <p:sldId id="301" r:id="rId45"/>
    <p:sldId id="302" r:id="rId46"/>
    <p:sldId id="295" r:id="rId47"/>
    <p:sldId id="303" r:id="rId48"/>
    <p:sldId id="304" r:id="rId49"/>
    <p:sldId id="305" r:id="rId50"/>
    <p:sldId id="316" r:id="rId51"/>
    <p:sldId id="310" r:id="rId52"/>
    <p:sldId id="311" r:id="rId53"/>
    <p:sldId id="312" r:id="rId54"/>
    <p:sldId id="313" r:id="rId55"/>
    <p:sldId id="314" r:id="rId56"/>
    <p:sldId id="315" r:id="rId57"/>
    <p:sldId id="317" r:id="rId58"/>
    <p:sldId id="318" r:id="rId59"/>
    <p:sldId id="319" r:id="rId60"/>
    <p:sldId id="320" r:id="rId61"/>
    <p:sldId id="321" r:id="rId62"/>
    <p:sldId id="322" r:id="rId63"/>
    <p:sldId id="323" r:id="rId64"/>
    <p:sldId id="324" r:id="rId65"/>
    <p:sldId id="325" r:id="rId66"/>
    <p:sldId id="329" r:id="rId67"/>
    <p:sldId id="326" r:id="rId68"/>
    <p:sldId id="327" r:id="rId69"/>
    <p:sldId id="309" r:id="rId70"/>
    <p:sldId id="272" r:id="rId71"/>
    <p:sldId id="306" r:id="rId72"/>
    <p:sldId id="307" r:id="rId73"/>
    <p:sldId id="30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003"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3248083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3732725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3855274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335459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3456539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204772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201286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1750969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316540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287253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587FD-BEE8-48C7-83C9-594C6204E33A}" type="datetimeFigureOut">
              <a:rPr lang="en-US" smtClean="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309F-1123-47E7-8467-E2E991784DFC}" type="slidenum">
              <a:rPr lang="en-US" smtClean="0"/>
              <a:t>‹#›</a:t>
            </a:fld>
            <a:endParaRPr lang="en-US" dirty="0"/>
          </a:p>
        </p:txBody>
      </p:sp>
    </p:spTree>
    <p:extLst>
      <p:ext uri="{BB962C8B-B14F-4D97-AF65-F5344CB8AC3E}">
        <p14:creationId xmlns:p14="http://schemas.microsoft.com/office/powerpoint/2010/main" val="223175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587FD-BEE8-48C7-83C9-594C6204E33A}" type="datetimeFigureOut">
              <a:rPr lang="en-US" smtClean="0"/>
              <a:t>3/1/2017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A309F-1123-47E7-8467-E2E991784DFC}" type="slidenum">
              <a:rPr lang="en-US" smtClean="0"/>
              <a:t>‹#›</a:t>
            </a:fld>
            <a:endParaRPr lang="en-US" dirty="0"/>
          </a:p>
        </p:txBody>
      </p:sp>
    </p:spTree>
    <p:extLst>
      <p:ext uri="{BB962C8B-B14F-4D97-AF65-F5344CB8AC3E}">
        <p14:creationId xmlns:p14="http://schemas.microsoft.com/office/powerpoint/2010/main" val="1250856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914400"/>
            <a:ext cx="4419600" cy="5115179"/>
          </a:xfrm>
          <a:prstGeom prst="rect">
            <a:avLst/>
          </a:prstGeom>
        </p:spPr>
      </p:pic>
    </p:spTree>
    <p:extLst>
      <p:ext uri="{BB962C8B-B14F-4D97-AF65-F5344CB8AC3E}">
        <p14:creationId xmlns:p14="http://schemas.microsoft.com/office/powerpoint/2010/main" val="37979117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533400"/>
            <a:ext cx="8229600" cy="1143000"/>
          </a:xfrm>
        </p:spPr>
        <p:txBody>
          <a:bodyPr>
            <a:noAutofit/>
          </a:bodyPr>
          <a:lstStyle/>
          <a:p>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Community organizing is about building a stronger and more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responsive---</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9218" name="Picture 2" descr="Image result for democra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79248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856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1143000"/>
          </a:xfrm>
        </p:spPr>
        <p:txBody>
          <a:bodyPr>
            <a:noAutofit/>
          </a:bodyPr>
          <a:lstStyle/>
          <a:p>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In democratic societies,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citizens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have---</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10242" name="Picture 2" descr="http://static1.squarespace.com/static/51bf0e35e4b010d205f86840/t/52f973a2e4b0bddfe2cbde30/1432161435986/power-of-ordinary-peop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38400"/>
            <a:ext cx="9144000" cy="198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987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2163762"/>
          </a:xfrm>
        </p:spPr>
        <p:txBody>
          <a:bodyPr>
            <a:noAutofit/>
          </a:bodyPr>
          <a:lstStyle/>
          <a:p>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As citizens become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involved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they exercise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power,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develop into the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leaders, and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create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tangible---</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11266" name="Picture 2" descr="Image result for chang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512124"/>
            <a:ext cx="5372100" cy="406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44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pic>
        <p:nvPicPr>
          <p:cNvPr id="12290" name="Picture 2" descr="http://boingboing.net/wp-content/uploads/2014/05/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569593"/>
            <a:ext cx="7239000" cy="571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130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229600" cy="1143000"/>
          </a:xfrm>
        </p:spPr>
        <p:txBody>
          <a:bodyPr>
            <a:noAutofit/>
          </a:bodyPr>
          <a:lstStyle/>
          <a:p>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Community organizing is fundamentally rooted in democratic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13314" name="Picture 2" descr="Image result for value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53414"/>
            <a:ext cx="8839200" cy="590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80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pic>
        <p:nvPicPr>
          <p:cNvPr id="14338" name="Picture 2" descr="Image result for iron rul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933450"/>
            <a:ext cx="49911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50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76300" y="914400"/>
            <a:ext cx="73914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“Never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do for others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
            </a:r>
            <a:b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b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what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they can do for themselves</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2693988"/>
            <a:ext cx="5410200" cy="2892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909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4375" y="152400"/>
            <a:ext cx="7696200" cy="2087562"/>
          </a:xfrm>
        </p:spPr>
        <p:txBody>
          <a:bodyPr>
            <a:noAutofit/>
          </a:bodyPr>
          <a:lstStyle/>
          <a:p>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Organizing develops </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the extraordinary capacities </a:t>
            </a:r>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of </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ordinary </a:t>
            </a:r>
            <a:r>
              <a:rPr lang="en-US" sz="32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citizens  </a:t>
            </a:r>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to </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lead their communities </a:t>
            </a:r>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into---</a:t>
            </a:r>
            <a:endParaRPr lang="en-US" sz="32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20482" name="Picture 2" descr="http://1.bp.blogspot.com/-He5ErkuTIeI/UCAO0CguDnI/AAAAAAAAAJ8/ioI58Yv7IIk/s1600/call-to-action-social-me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4" y="2286000"/>
            <a:ext cx="8201891"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004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477962"/>
          </a:xfrm>
        </p:spPr>
        <p:txBody>
          <a:bodyPr>
            <a:noAutofit/>
          </a:bodyPr>
          <a:lstStyle/>
          <a:p>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Organizers never assume they know what is best for a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community.</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290" y="2836863"/>
            <a:ext cx="5603419" cy="1449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descr="http://www.playbigonlinemarketing.com/wp-content/uploads/2012/04/x_symbol_400_cl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71675"/>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67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381000"/>
            <a:ext cx="8686800" cy="17526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Organizing values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the knowledge and wisdom that comes from lived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133600"/>
            <a:ext cx="8102600"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794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815641" y="468630"/>
            <a:ext cx="5512718" cy="6324600"/>
            <a:chOff x="570834" y="533400"/>
            <a:chExt cx="5512718" cy="632460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34" y="533400"/>
              <a:ext cx="5512718" cy="6324600"/>
            </a:xfrm>
            <a:prstGeom prst="rect">
              <a:avLst/>
            </a:prstGeom>
          </p:spPr>
        </p:pic>
        <p:sp>
          <p:nvSpPr>
            <p:cNvPr id="10" name="TextBox 9"/>
            <p:cNvSpPr txBox="1"/>
            <p:nvPr/>
          </p:nvSpPr>
          <p:spPr>
            <a:xfrm>
              <a:off x="1757692" y="1295400"/>
              <a:ext cx="3139001" cy="1446550"/>
            </a:xfrm>
            <a:prstGeom prst="rect">
              <a:avLst/>
            </a:prstGeom>
            <a:noFill/>
          </p:spPr>
          <p:txBody>
            <a:bodyPr wrap="none" rtlCol="0">
              <a:spAutoFit/>
            </a:bodyPr>
            <a:lstStyle/>
            <a:p>
              <a:pPr algn="ctr"/>
              <a:r>
                <a:rPr lang="en-US" sz="4400" b="1" dirty="0" smtClean="0">
                  <a:effectLst>
                    <a:outerShdw blurRad="38100" dist="38100" dir="2700000" algn="tl">
                      <a:srgbClr val="000000">
                        <a:alpha val="43137"/>
                      </a:srgbClr>
                    </a:outerShdw>
                  </a:effectLst>
                  <a:latin typeface="Arial Narrow" panose="020B0606020202030204" pitchFamily="34" charset="0"/>
                </a:rPr>
                <a:t>COMMUNITY</a:t>
              </a:r>
            </a:p>
            <a:p>
              <a:pPr algn="ctr"/>
              <a:r>
                <a:rPr lang="en-US" sz="4400" b="1" dirty="0" smtClean="0">
                  <a:effectLst>
                    <a:outerShdw blurRad="38100" dist="38100" dir="2700000" algn="tl">
                      <a:srgbClr val="000000">
                        <a:alpha val="43137"/>
                      </a:srgbClr>
                    </a:outerShdw>
                  </a:effectLst>
                  <a:latin typeface="Arial Narrow" panose="020B0606020202030204" pitchFamily="34" charset="0"/>
                </a:rPr>
                <a:t>ORGANIZING</a:t>
              </a:r>
              <a:endParaRPr lang="en-US" sz="4400" dirty="0">
                <a:latin typeface="Arial Narrow" panose="020B0606020202030204" pitchFamily="34" charset="0"/>
              </a:endParaRPr>
            </a:p>
          </p:txBody>
        </p:sp>
      </p:grpSp>
      <p:sp>
        <p:nvSpPr>
          <p:cNvPr id="5" name="Title 4"/>
          <p:cNvSpPr>
            <a:spLocks noGrp="1"/>
          </p:cNvSpPr>
          <p:nvPr>
            <p:ph type="title"/>
          </p:nvPr>
        </p:nvSpPr>
        <p:spPr/>
        <p:txBody>
          <a:bodyPr/>
          <a:lstStyle/>
          <a:p>
            <a:endParaRPr lang="en-US" dirty="0"/>
          </a:p>
        </p:txBody>
      </p:sp>
    </p:spTree>
    <p:extLst>
      <p:ext uri="{BB962C8B-B14F-4D97-AF65-F5344CB8AC3E}">
        <p14:creationId xmlns:p14="http://schemas.microsoft.com/office/powerpoint/2010/main" val="3360590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We participate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with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 community but we never do things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for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a</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community</a:t>
            </a:r>
          </a:p>
        </p:txBody>
      </p:sp>
      <p:grpSp>
        <p:nvGrpSpPr>
          <p:cNvPr id="13" name="Group 12"/>
          <p:cNvGrpSpPr/>
          <p:nvPr/>
        </p:nvGrpSpPr>
        <p:grpSpPr>
          <a:xfrm>
            <a:off x="314325" y="2405061"/>
            <a:ext cx="8448675" cy="2700339"/>
            <a:chOff x="314325" y="2405061"/>
            <a:chExt cx="8448675" cy="2700339"/>
          </a:xfrm>
        </p:grpSpPr>
        <p:grpSp>
          <p:nvGrpSpPr>
            <p:cNvPr id="4" name="Group 3"/>
            <p:cNvGrpSpPr/>
            <p:nvPr/>
          </p:nvGrpSpPr>
          <p:grpSpPr>
            <a:xfrm>
              <a:off x="314325" y="2405061"/>
              <a:ext cx="8448675" cy="2700339"/>
              <a:chOff x="238125" y="2328861"/>
              <a:chExt cx="7910511" cy="2200276"/>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328862"/>
                <a:ext cx="3570287"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2" y="2328862"/>
                <a:ext cx="3570287"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699" y="2328861"/>
                <a:ext cx="769937"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2819400"/>
              <a:ext cx="347473" cy="7955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8917" y="2533650"/>
              <a:ext cx="370333" cy="76352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90107">
              <a:off x="1927852" y="2743200"/>
              <a:ext cx="475489" cy="76352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3200" y="2580596"/>
              <a:ext cx="352045" cy="72237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1400" y="2695956"/>
              <a:ext cx="205740" cy="91897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5022" y="2800813"/>
              <a:ext cx="374905" cy="78181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8096" y="2517268"/>
              <a:ext cx="175904" cy="78570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33790">
              <a:off x="5831781" y="2757678"/>
              <a:ext cx="347473" cy="79553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58953">
              <a:off x="6524323" y="2580596"/>
              <a:ext cx="370333" cy="763526"/>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40586">
              <a:off x="7315200" y="2781763"/>
              <a:ext cx="352045" cy="722377"/>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43814" y="2802701"/>
              <a:ext cx="416053" cy="781814"/>
            </a:xfrm>
            <a:prstGeom prst="rect">
              <a:avLst/>
            </a:prstGeom>
          </p:spPr>
        </p:pic>
      </p:grpSp>
    </p:spTree>
    <p:extLst>
      <p:ext uri="{BB962C8B-B14F-4D97-AF65-F5344CB8AC3E}">
        <p14:creationId xmlns:p14="http://schemas.microsoft.com/office/powerpoint/2010/main" val="2554054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“Doing for” may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lead to further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disempowerment</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 and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oppression.</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325" y="2362200"/>
            <a:ext cx="5289550" cy="397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082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ph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67000" y="4419600"/>
            <a:ext cx="5943600" cy="1828800"/>
          </a:xfrm>
        </p:spPr>
        <p:txBody>
          <a:bodyPr>
            <a:normAutofit/>
          </a:bodyPr>
          <a:lstStyle/>
          <a:p>
            <a:r>
              <a:rPr lang="en-US" b="1" dirty="0" smtClean="0">
                <a:solidFill>
                  <a:srgbClr val="FFC000"/>
                </a:solidFill>
                <a:effectLst>
                  <a:outerShdw blurRad="38100" dist="38100" dir="2700000" algn="tl">
                    <a:srgbClr val="000000">
                      <a:alpha val="43137"/>
                    </a:srgbClr>
                  </a:outerShdw>
                </a:effectLst>
                <a:latin typeface="Maiandra GD" panose="020E0502030308020204" pitchFamily="34" charset="0"/>
              </a:rPr>
              <a:t>of the community organizing process</a:t>
            </a:r>
            <a:endParaRPr lang="en-US" dirty="0"/>
          </a:p>
        </p:txBody>
      </p:sp>
    </p:spTree>
    <p:extLst>
      <p:ext uri="{BB962C8B-B14F-4D97-AF65-F5344CB8AC3E}">
        <p14:creationId xmlns:p14="http://schemas.microsoft.com/office/powerpoint/2010/main" val="3817040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Image result for 1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548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533400"/>
            <a:ext cx="8534400" cy="1143000"/>
          </a:xfrm>
        </p:spPr>
        <p:txBody>
          <a:bodyPr>
            <a:normAutofit/>
          </a:bodyPr>
          <a:lstStyle/>
          <a:p>
            <a:endParaRPr lang="en-US"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22530" name="Picture 2" descr="http://conversationalmarketinglabs.com/wp-content/uploads/2012/11/Building-Relationship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41195"/>
            <a:ext cx="6096000" cy="557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19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2316162"/>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Built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on understanding our own and the community's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privilege,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oppression,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and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identity (P0I),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and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self-interest.</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43200"/>
            <a:ext cx="5029200" cy="337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912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1143000"/>
          </a:xfrm>
        </p:spPr>
        <p:txBody>
          <a:bodyPr>
            <a:norm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One-to-Ones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and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House Meetings</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 name="Picture 4" descr="http://iconbug.com/data/e7/256/f31eb1c34cbb6edfcf4a5119ac0727b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28800"/>
            <a:ext cx="3733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awesomeculture.com/wp-content/uploads/2013/01/one-on-one-meet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449286"/>
            <a:ext cx="2727547" cy="228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68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Agitation</a:t>
            </a:r>
            <a:endParaRPr lang="en-US" sz="3600"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 name="Picture 2" descr="http://www.pwslaundry.com/images/F7250277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385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533400"/>
            <a:ext cx="69342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Identify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the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collective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self-interest</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 name="Picture 2" descr="http://emsofficehours.com/files/2011/06/man-discus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300" y="1981200"/>
            <a:ext cx="43434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question mark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33528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125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Image result for 2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589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grpSp>
        <p:nvGrpSpPr>
          <p:cNvPr id="4" name="Group 3"/>
          <p:cNvGrpSpPr/>
          <p:nvPr/>
        </p:nvGrpSpPr>
        <p:grpSpPr>
          <a:xfrm>
            <a:off x="965753" y="381000"/>
            <a:ext cx="7464567" cy="5534085"/>
            <a:chOff x="965753" y="381000"/>
            <a:chExt cx="7464567" cy="5534085"/>
          </a:xfrm>
        </p:grpSpPr>
        <p:sp>
          <p:nvSpPr>
            <p:cNvPr id="5" name="Oval 4"/>
            <p:cNvSpPr/>
            <p:nvPr/>
          </p:nvSpPr>
          <p:spPr>
            <a:xfrm>
              <a:off x="2362200" y="1295400"/>
              <a:ext cx="4572000" cy="449580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TextBox 5"/>
            <p:cNvSpPr txBox="1"/>
            <p:nvPr/>
          </p:nvSpPr>
          <p:spPr>
            <a:xfrm>
              <a:off x="3747895" y="381000"/>
              <a:ext cx="1648208" cy="830997"/>
            </a:xfrm>
            <a:prstGeom prst="rect">
              <a:avLst/>
            </a:prstGeom>
            <a:noFill/>
          </p:spPr>
          <p:txBody>
            <a:bodyPr wrap="none" rtlCol="0">
              <a:spAutoFit/>
            </a:bodyPr>
            <a:lstStyle/>
            <a:p>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Institutions</a:t>
              </a:r>
            </a:p>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Power</a:t>
              </a:r>
              <a:endParaRPr lang="en-US" sz="24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sp>
          <p:nvSpPr>
            <p:cNvPr id="7" name="TextBox 6"/>
            <p:cNvSpPr txBox="1"/>
            <p:nvPr/>
          </p:nvSpPr>
          <p:spPr>
            <a:xfrm>
              <a:off x="6244289" y="1219200"/>
              <a:ext cx="1528111" cy="830997"/>
            </a:xfrm>
            <a:prstGeom prst="rect">
              <a:avLst/>
            </a:prstGeom>
            <a:noFill/>
          </p:spPr>
          <p:txBody>
            <a:bodyPr wrap="none" rtlCol="0">
              <a:spAutoFit/>
            </a:bodyPr>
            <a:lstStyle/>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Relational</a:t>
              </a:r>
            </a:p>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Meetings</a:t>
              </a:r>
              <a:endParaRPr lang="en-US" sz="24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sp>
          <p:nvSpPr>
            <p:cNvPr id="8" name="TextBox 7"/>
            <p:cNvSpPr txBox="1"/>
            <p:nvPr/>
          </p:nvSpPr>
          <p:spPr>
            <a:xfrm>
              <a:off x="7038592" y="3127801"/>
              <a:ext cx="1391728" cy="830997"/>
            </a:xfrm>
            <a:prstGeom prst="rect">
              <a:avLst/>
            </a:prstGeom>
            <a:noFill/>
          </p:spPr>
          <p:txBody>
            <a:bodyPr wrap="none" rtlCol="0">
              <a:spAutoFit/>
            </a:bodyPr>
            <a:lstStyle/>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House </a:t>
              </a:r>
            </a:p>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Meetings</a:t>
              </a:r>
              <a:endParaRPr lang="en-US" sz="24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sp>
          <p:nvSpPr>
            <p:cNvPr id="9" name="TextBox 8"/>
            <p:cNvSpPr txBox="1"/>
            <p:nvPr/>
          </p:nvSpPr>
          <p:spPr>
            <a:xfrm>
              <a:off x="990600" y="3198167"/>
              <a:ext cx="1048429" cy="461665"/>
            </a:xfrm>
            <a:prstGeom prst="rect">
              <a:avLst/>
            </a:prstGeom>
            <a:noFill/>
          </p:spPr>
          <p:txBody>
            <a:bodyPr wrap="none" rtlCol="0">
              <a:spAutoFit/>
            </a:bodyPr>
            <a:lstStyle/>
            <a:p>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Action</a:t>
              </a:r>
              <a:endParaRPr lang="en-US" sz="24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sp>
          <p:nvSpPr>
            <p:cNvPr id="10" name="TextBox 9"/>
            <p:cNvSpPr txBox="1"/>
            <p:nvPr/>
          </p:nvSpPr>
          <p:spPr>
            <a:xfrm>
              <a:off x="6042118" y="5453420"/>
              <a:ext cx="1730282" cy="461665"/>
            </a:xfrm>
            <a:prstGeom prst="rect">
              <a:avLst/>
            </a:prstGeom>
            <a:noFill/>
          </p:spPr>
          <p:txBody>
            <a:bodyPr wrap="none" rtlCol="0">
              <a:spAutoFit/>
            </a:bodyPr>
            <a:lstStyle/>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Core Teams</a:t>
              </a:r>
              <a:endParaRPr lang="en-US" sz="24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sp>
          <p:nvSpPr>
            <p:cNvPr id="11" name="TextBox 10"/>
            <p:cNvSpPr txBox="1"/>
            <p:nvPr/>
          </p:nvSpPr>
          <p:spPr>
            <a:xfrm>
              <a:off x="1295400" y="5453420"/>
              <a:ext cx="1343766" cy="461665"/>
            </a:xfrm>
            <a:prstGeom prst="rect">
              <a:avLst/>
            </a:prstGeom>
            <a:noFill/>
          </p:spPr>
          <p:txBody>
            <a:bodyPr wrap="none" rtlCol="0">
              <a:spAutoFit/>
            </a:bodyPr>
            <a:lstStyle/>
            <a:p>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Research</a:t>
              </a:r>
              <a:endParaRPr lang="en-US" sz="24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sp>
          <p:nvSpPr>
            <p:cNvPr id="12" name="TextBox 11"/>
            <p:cNvSpPr txBox="1"/>
            <p:nvPr/>
          </p:nvSpPr>
          <p:spPr>
            <a:xfrm>
              <a:off x="965753" y="1295400"/>
              <a:ext cx="1653018" cy="830997"/>
            </a:xfrm>
            <a:prstGeom prst="rect">
              <a:avLst/>
            </a:prstGeom>
            <a:noFill/>
          </p:spPr>
          <p:txBody>
            <a:bodyPr wrap="none" rtlCol="0">
              <a:spAutoFit/>
            </a:bodyPr>
            <a:lstStyle/>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Reflection</a:t>
              </a:r>
            </a:p>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Assessment</a:t>
              </a:r>
              <a:endParaRPr lang="en-US" sz="24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sp>
          <p:nvSpPr>
            <p:cNvPr id="13" name="TextBox 12"/>
            <p:cNvSpPr txBox="1"/>
            <p:nvPr/>
          </p:nvSpPr>
          <p:spPr>
            <a:xfrm>
              <a:off x="3800475" y="2943134"/>
              <a:ext cx="1653017" cy="1200329"/>
            </a:xfrm>
            <a:prstGeom prst="rect">
              <a:avLst/>
            </a:prstGeom>
            <a:noFill/>
          </p:spPr>
          <p:txBody>
            <a:bodyPr wrap="none" rtlCol="0">
              <a:spAutoFit/>
            </a:bodyPr>
            <a:lstStyle/>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Cycle</a:t>
              </a:r>
            </a:p>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Of </a:t>
              </a:r>
            </a:p>
            <a:p>
              <a:pPr algn="ctr"/>
              <a:r>
                <a:rPr lang="en-US" sz="2400" b="1" dirty="0" smtClean="0">
                  <a:solidFill>
                    <a:srgbClr val="FFC000"/>
                  </a:solidFill>
                  <a:effectLst>
                    <a:outerShdw blurRad="38100" dist="38100" dir="2700000" algn="tl">
                      <a:srgbClr val="000000">
                        <a:alpha val="43137"/>
                      </a:srgbClr>
                    </a:outerShdw>
                  </a:effectLst>
                  <a:latin typeface="Maiandra GD" panose="020E0502030308020204" pitchFamily="34" charset="0"/>
                </a:rPr>
                <a:t>Organizing</a:t>
              </a:r>
              <a:endParaRPr lang="en-US" sz="24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grpSp>
    </p:spTree>
    <p:extLst>
      <p:ext uri="{BB962C8B-B14F-4D97-AF65-F5344CB8AC3E}">
        <p14:creationId xmlns:p14="http://schemas.microsoft.com/office/powerpoint/2010/main" val="3462256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rgbClr val="FFC000"/>
                </a:solidFill>
                <a:effectLst>
                  <a:outerShdw blurRad="38100" dist="38100" dir="2700000" algn="tl">
                    <a:srgbClr val="000000">
                      <a:alpha val="43137"/>
                    </a:srgbClr>
                  </a:outerShdw>
                </a:effectLst>
                <a:latin typeface="Maiandra GD" panose="020E0502030308020204" pitchFamily="34" charset="0"/>
              </a:rPr>
              <a:t>Issue Selection</a:t>
            </a:r>
            <a:endParaRPr lang="en-US"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100" y="2133600"/>
            <a:ext cx="3733800" cy="4191935"/>
          </a:xfrm>
          <a:prstGeom prst="rect">
            <a:avLst/>
          </a:prstGeom>
        </p:spPr>
      </p:pic>
    </p:spTree>
    <p:extLst>
      <p:ext uri="{BB962C8B-B14F-4D97-AF65-F5344CB8AC3E}">
        <p14:creationId xmlns:p14="http://schemas.microsoft.com/office/powerpoint/2010/main" val="2144996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90600" y="304800"/>
            <a:ext cx="7162800" cy="1524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Identifying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problem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within the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community that leads to injustice.</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31746" name="Picture 2" descr="http://avisare.com/wp-content/uploads/2016/09/White-Cat-Coaching-not-prob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209800"/>
            <a:ext cx="4800600" cy="420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7459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Selecting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 bite-size portion of it, or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issue,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to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work on together.</a:t>
            </a:r>
          </a:p>
        </p:txBody>
      </p:sp>
      <p:pic>
        <p:nvPicPr>
          <p:cNvPr id="30722" name="Picture 2" descr="http://iconbug.com/data/b1/512/f68d8057c4931862497c9a0cc54041c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28800"/>
            <a:ext cx="48768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214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74638"/>
            <a:ext cx="8458200" cy="1554162"/>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We focus on the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world as it is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while working toward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creating</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29698" name="Picture 2" descr="Image result for the world as it should 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47266"/>
            <a:ext cx="7315200" cy="491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521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We build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on the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self-interest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of community members to select issues.</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743" y="1600200"/>
            <a:ext cx="6640513" cy="497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1514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pic>
        <p:nvPicPr>
          <p:cNvPr id="41986" name="Picture 2" descr="Image result for 3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300"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986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rgbClr val="FFC000"/>
                </a:solidFill>
                <a:effectLst>
                  <a:outerShdw blurRad="38100" dist="38100" dir="2700000" algn="tl">
                    <a:srgbClr val="000000">
                      <a:alpha val="43137"/>
                    </a:srgbClr>
                  </a:outerShdw>
                </a:effectLst>
                <a:latin typeface="Maiandra GD" panose="020E0502030308020204" pitchFamily="34" charset="0"/>
              </a:rPr>
              <a:t>Issue Research</a:t>
            </a:r>
          </a:p>
        </p:txBody>
      </p:sp>
      <p:pic>
        <p:nvPicPr>
          <p:cNvPr id="27651" name="Picture 3" descr="Image result for research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81200"/>
            <a:ext cx="5334000" cy="408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6122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07066" y="274638"/>
            <a:ext cx="4636934" cy="6202362"/>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Includes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collecting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information: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traditional</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experiential,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and relational,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about the issue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chosen</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278466" cy="527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58081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5400" y="457200"/>
            <a:ext cx="64008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Focus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on identifying the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root causes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of the chosen issue</a:t>
            </a:r>
          </a:p>
        </p:txBody>
      </p:sp>
      <p:pic>
        <p:nvPicPr>
          <p:cNvPr id="37890" name="Picture 2" descr="Image result for root caus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05000"/>
            <a:ext cx="4724400" cy="47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37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85800"/>
            <a:ext cx="8229600" cy="1143000"/>
          </a:xfrm>
        </p:spPr>
        <p:txBody>
          <a:bodyPr>
            <a:norm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Develop a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power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map.</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458" y="2362200"/>
            <a:ext cx="6329083" cy="3227832"/>
          </a:xfrm>
          <a:prstGeom prst="rect">
            <a:avLst/>
          </a:prstGeom>
        </p:spPr>
      </p:pic>
    </p:spTree>
    <p:extLst>
      <p:ext uri="{BB962C8B-B14F-4D97-AF65-F5344CB8AC3E}">
        <p14:creationId xmlns:p14="http://schemas.microsoft.com/office/powerpoint/2010/main" val="3497684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4" name="AutoShape 2" descr="Image result for community organizing png"/>
          <p:cNvSpPr>
            <a:spLocks noChangeAspect="1" noChangeArrowheads="1"/>
          </p:cNvSpPr>
          <p:nvPr/>
        </p:nvSpPr>
        <p:spPr bwMode="auto">
          <a:xfrm>
            <a:off x="155575" y="-1439863"/>
            <a:ext cx="3676650" cy="30099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descr="Image result for why?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463" y="1647824"/>
            <a:ext cx="6213074" cy="356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5053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Determining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the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power,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systems, and structures related to the selected issue</a:t>
            </a:r>
          </a:p>
        </p:txBody>
      </p:sp>
      <p:pic>
        <p:nvPicPr>
          <p:cNvPr id="35842" name="Picture 2" descr="Image result for sys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 y="2362200"/>
            <a:ext cx="8905875"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9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Image result for 4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300"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643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34818" name="Picture 2" descr="Image result for taking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71662"/>
            <a:ext cx="7620000" cy="311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45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274638"/>
            <a:ext cx="7086600" cy="1706562"/>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In this phase, organizers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develop and implement a plan</a:t>
            </a:r>
          </a:p>
        </p:txBody>
      </p:sp>
      <p:pic>
        <p:nvPicPr>
          <p:cNvPr id="49154" name="Picture 2" descr="Image result for plan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2085975"/>
            <a:ext cx="5867400" cy="440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764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706562"/>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Development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of a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strategy and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associated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tactics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for creating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change.</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8130" name="Picture 2" descr="Image result for strategy tac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057400"/>
            <a:ext cx="5029200" cy="442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531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19200" y="304800"/>
            <a:ext cx="6629400" cy="14478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Based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on the relationships built and the information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gathered.</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905000"/>
            <a:ext cx="4876800" cy="4734561"/>
          </a:xfrm>
          <a:prstGeom prst="rect">
            <a:avLst/>
          </a:prstGeom>
        </p:spPr>
      </p:pic>
    </p:spTree>
    <p:extLst>
      <p:ext uri="{BB962C8B-B14F-4D97-AF65-F5344CB8AC3E}">
        <p14:creationId xmlns:p14="http://schemas.microsoft.com/office/powerpoint/2010/main" val="178498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pic>
        <p:nvPicPr>
          <p:cNvPr id="33794" name="Picture 2" descr="Image result for 5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300"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2165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rgbClr val="FFC000"/>
                </a:solidFill>
                <a:effectLst>
                  <a:outerShdw blurRad="38100" dist="38100" dir="2700000" algn="tl">
                    <a:srgbClr val="000000">
                      <a:alpha val="43137"/>
                    </a:srgbClr>
                  </a:outerShdw>
                </a:effectLst>
                <a:latin typeface="Maiandra GD" panose="020E0502030308020204" pitchFamily="34" charset="0"/>
              </a:rPr>
              <a:t>Reflection &amp; Assessment</a:t>
            </a:r>
            <a:endParaRPr lang="en-US"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6082" name="Picture 2" descr="http://www.hdwallpapers.in/walls/reflection_lake_washington-norm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80010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6326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2087562"/>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The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community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critically reflects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on its progress and </a:t>
            </a:r>
            <a:r>
              <a:rPr lang="en-US" sz="3600" b="1" i="1" dirty="0" smtClean="0">
                <a:solidFill>
                  <a:srgbClr val="FFC000"/>
                </a:solidFill>
                <a:effectLst>
                  <a:outerShdw blurRad="38100" dist="38100" dir="2700000" algn="tl">
                    <a:srgbClr val="000000">
                      <a:alpha val="43137"/>
                    </a:srgbClr>
                  </a:outerShdw>
                </a:effectLst>
                <a:latin typeface="Maiandra GD" panose="020E0502030308020204" pitchFamily="34" charset="0"/>
              </a:rPr>
              <a:t>assesses</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 ways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to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improve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strategies and plans for future actions.</a:t>
            </a:r>
          </a:p>
        </p:txBody>
      </p:sp>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14600"/>
            <a:ext cx="5029200" cy="4006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2151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A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celebration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is held to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recognize accomplishments</a:t>
            </a:r>
          </a:p>
        </p:txBody>
      </p:sp>
      <p:pic>
        <p:nvPicPr>
          <p:cNvPr id="44034" name="Picture 2" descr="http://koachkarlssen.com/wp-content/uploads/2015/06/team_celebration_pc_1600_cl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619234"/>
            <a:ext cx="7086600" cy="539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05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dirty="0" smtClean="0">
                <a:solidFill>
                  <a:schemeClr val="tx2"/>
                </a:solidFill>
                <a:effectLst>
                  <a:outerShdw blurRad="38100" dist="38100" dir="2700000" algn="tl">
                    <a:srgbClr val="000000">
                      <a:alpha val="43137"/>
                    </a:srgbClr>
                  </a:outerShdw>
                </a:effectLst>
                <a:latin typeface="Maiandra GD" panose="020E0502030308020204" pitchFamily="34" charset="0"/>
              </a:rPr>
              <a:t>Pressing Social Problems</a:t>
            </a:r>
            <a:endParaRPr lang="en-US" sz="3600" b="1" dirty="0">
              <a:solidFill>
                <a:schemeClr val="tx2"/>
              </a:solidFill>
              <a:effectLst>
                <a:outerShdw blurRad="38100" dist="38100" dir="2700000" algn="tl">
                  <a:srgbClr val="000000">
                    <a:alpha val="43137"/>
                  </a:srgbClr>
                </a:outerShdw>
              </a:effectLst>
              <a:latin typeface="Maiandra GD" panose="020E0502030308020204" pitchFamily="34" charset="0"/>
            </a:endParaRPr>
          </a:p>
        </p:txBody>
      </p:sp>
    </p:spTree>
    <p:extLst>
      <p:ext uri="{BB962C8B-B14F-4D97-AF65-F5344CB8AC3E}">
        <p14:creationId xmlns:p14="http://schemas.microsoft.com/office/powerpoint/2010/main" val="27570348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8712" y="3547735"/>
            <a:ext cx="3506088" cy="523220"/>
          </a:xfrm>
          <a:prstGeom prst="rect">
            <a:avLst/>
          </a:prstGeom>
          <a:noFill/>
          <a:effectLst>
            <a:reflection blurRad="6350" stA="52000" endA="300" endPos="35000" dir="5400000" sy="-100000" algn="bl" rotWithShape="0"/>
          </a:effectLst>
        </p:spPr>
        <p:txBody>
          <a:bodyPr wrap="none" rtlCol="0">
            <a:spAutoFit/>
          </a:bodyPr>
          <a:lstStyle/>
          <a:p>
            <a:r>
              <a:rPr lang="en-US" sz="2800" dirty="0" smtClean="0">
                <a:solidFill>
                  <a:schemeClr val="accent4">
                    <a:lumMod val="60000"/>
                    <a:lumOff val="40000"/>
                  </a:schemeClr>
                </a:solidFill>
                <a:effectLst>
                  <a:outerShdw blurRad="38100" dist="38100" dir="2700000" algn="tl">
                    <a:srgbClr val="000000">
                      <a:alpha val="43137"/>
                    </a:srgbClr>
                  </a:outerShdw>
                </a:effectLst>
                <a:latin typeface="Arial Narrow" panose="020B0606020202030204" pitchFamily="34" charset="0"/>
              </a:rPr>
              <a:t>In Community Organizing</a:t>
            </a:r>
            <a:endParaRPr lang="en-US" sz="2800" dirty="0">
              <a:solidFill>
                <a:schemeClr val="accent4">
                  <a:lumMod val="60000"/>
                  <a:lumOff val="40000"/>
                </a:schemeClr>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5712369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381000"/>
            <a:ext cx="8229600"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latin typeface="Maiandra GD" panose="020E0502030308020204" pitchFamily="34" charset="0"/>
              </a:rPr>
              <a:t>Not </a:t>
            </a:r>
            <a:r>
              <a:rPr lang="en-US" sz="3600" b="1" dirty="0">
                <a:solidFill>
                  <a:schemeClr val="tx2"/>
                </a:solidFill>
                <a:effectLst>
                  <a:outerShdw blurRad="38100" dist="38100" dir="2700000" algn="tl">
                    <a:srgbClr val="000000">
                      <a:alpha val="43137"/>
                    </a:srgbClr>
                  </a:outerShdw>
                </a:effectLst>
                <a:latin typeface="Maiandra GD" panose="020E0502030308020204" pitchFamily="34" charset="0"/>
              </a:rPr>
              <a:t>about the short-term mobilization of bodies, </a:t>
            </a:r>
            <a:r>
              <a:rPr lang="en-US" sz="3600" b="1" dirty="0" smtClean="0">
                <a:solidFill>
                  <a:schemeClr val="tx2"/>
                </a:solidFill>
                <a:effectLst>
                  <a:outerShdw blurRad="38100" dist="38100" dir="2700000" algn="tl">
                    <a:srgbClr val="000000">
                      <a:alpha val="43137"/>
                    </a:srgbClr>
                  </a:outerShdw>
                </a:effectLst>
                <a:latin typeface="Maiandra GD" panose="020E0502030308020204" pitchFamily="34" charset="0"/>
              </a:rPr>
              <a:t>protests, </a:t>
            </a:r>
            <a:r>
              <a:rPr lang="en-US" sz="3600" b="1" dirty="0">
                <a:solidFill>
                  <a:schemeClr val="tx2"/>
                </a:solidFill>
                <a:effectLst>
                  <a:outerShdw blurRad="38100" dist="38100" dir="2700000" algn="tl">
                    <a:srgbClr val="000000">
                      <a:alpha val="43137"/>
                    </a:srgbClr>
                  </a:outerShdw>
                </a:effectLst>
                <a:latin typeface="Maiandra GD" panose="020E0502030308020204" pitchFamily="34" charset="0"/>
              </a:rPr>
              <a:t>or rallies.</a:t>
            </a:r>
          </a:p>
        </p:txBody>
      </p:sp>
      <p:pic>
        <p:nvPicPr>
          <p:cNvPr id="2050" name="Picture 2" descr="Image result for rally protest clipart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164" y="1905000"/>
            <a:ext cx="7245671" cy="43039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playbigonlinemarketing.com/wp-content/uploads/2012/04/x_symbol_400_cl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7950" y="2057400"/>
            <a:ext cx="4495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0819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ime for change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5523"/>
            <a:ext cx="9144000" cy="9113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3429000"/>
            <a:ext cx="6096000" cy="2895600"/>
          </a:xfrm>
        </p:spPr>
        <p:txBody>
          <a:bodyPr>
            <a:noAutofit/>
          </a:bodyPr>
          <a:lstStyle/>
          <a:p>
            <a:pPr algn="l"/>
            <a:r>
              <a:rPr lang="en-US" sz="3200" b="1" dirty="0">
                <a:solidFill>
                  <a:srgbClr val="FF0000"/>
                </a:solidFill>
                <a:effectLst>
                  <a:outerShdw blurRad="38100" dist="38100" dir="2700000" algn="tl">
                    <a:srgbClr val="000000">
                      <a:alpha val="43137"/>
                    </a:srgbClr>
                  </a:outerShdw>
                </a:effectLst>
                <a:latin typeface="Maiandra GD" panose="020E0502030308020204" pitchFamily="34" charset="0"/>
              </a:rPr>
              <a:t>O</a:t>
            </a:r>
            <a:r>
              <a:rPr lang="en-US" sz="3200" b="1" dirty="0" smtClean="0">
                <a:solidFill>
                  <a:srgbClr val="FF0000"/>
                </a:solidFill>
                <a:effectLst>
                  <a:outerShdw blurRad="38100" dist="38100" dir="2700000" algn="tl">
                    <a:srgbClr val="000000">
                      <a:alpha val="43137"/>
                    </a:srgbClr>
                  </a:outerShdw>
                </a:effectLst>
                <a:latin typeface="Maiandra GD" panose="020E0502030308020204" pitchFamily="34" charset="0"/>
              </a:rPr>
              <a:t>rganizing </a:t>
            </a:r>
            <a:r>
              <a:rPr lang="en-US" sz="3200" b="1" dirty="0">
                <a:solidFill>
                  <a:srgbClr val="FF0000"/>
                </a:solidFill>
                <a:effectLst>
                  <a:outerShdw blurRad="38100" dist="38100" dir="2700000" algn="tl">
                    <a:srgbClr val="000000">
                      <a:alpha val="43137"/>
                    </a:srgbClr>
                  </a:outerShdw>
                </a:effectLst>
                <a:latin typeface="Maiandra GD" panose="020E0502030308020204" pitchFamily="34" charset="0"/>
              </a:rPr>
              <a:t>is about achieving long-term change through building powerful, </a:t>
            </a:r>
            <a:r>
              <a:rPr lang="en-US" sz="3200" b="1" i="1" dirty="0">
                <a:solidFill>
                  <a:srgbClr val="FF0000"/>
                </a:solidFill>
                <a:effectLst>
                  <a:outerShdw blurRad="38100" dist="38100" dir="2700000" algn="tl">
                    <a:srgbClr val="000000">
                      <a:alpha val="43137"/>
                    </a:srgbClr>
                  </a:outerShdw>
                </a:effectLst>
                <a:latin typeface="Maiandra GD" panose="020E0502030308020204" pitchFamily="34" charset="0"/>
              </a:rPr>
              <a:t>public relationships; </a:t>
            </a:r>
            <a:r>
              <a:rPr lang="en-US" sz="3200" b="1" dirty="0">
                <a:solidFill>
                  <a:srgbClr val="FF0000"/>
                </a:solidFill>
                <a:effectLst>
                  <a:outerShdw blurRad="38100" dist="38100" dir="2700000" algn="tl">
                    <a:srgbClr val="000000">
                      <a:alpha val="43137"/>
                    </a:srgbClr>
                  </a:outerShdw>
                </a:effectLst>
                <a:latin typeface="Maiandra GD" panose="020E0502030308020204" pitchFamily="34" charset="0"/>
              </a:rPr>
              <a:t>influencing and negotiating with government, </a:t>
            </a:r>
            <a:r>
              <a:rPr lang="en-US" sz="3200" b="1" dirty="0" smtClean="0">
                <a:solidFill>
                  <a:srgbClr val="FF0000"/>
                </a:solidFill>
                <a:effectLst>
                  <a:outerShdw blurRad="38100" dist="38100" dir="2700000" algn="tl">
                    <a:srgbClr val="000000">
                      <a:alpha val="43137"/>
                    </a:srgbClr>
                  </a:outerShdw>
                </a:effectLst>
                <a:latin typeface="Maiandra GD" panose="020E0502030308020204" pitchFamily="34" charset="0"/>
              </a:rPr>
              <a:t>corporations, </a:t>
            </a:r>
            <a:r>
              <a:rPr lang="en-US" sz="3200" b="1" dirty="0">
                <a:solidFill>
                  <a:srgbClr val="FF0000"/>
                </a:solidFill>
                <a:effectLst>
                  <a:outerShdw blurRad="38100" dist="38100" dir="2700000" algn="tl">
                    <a:srgbClr val="000000">
                      <a:alpha val="43137"/>
                    </a:srgbClr>
                  </a:outerShdw>
                </a:effectLst>
                <a:latin typeface="Maiandra GD" panose="020E0502030308020204" pitchFamily="34" charset="0"/>
              </a:rPr>
              <a:t>and </a:t>
            </a:r>
            <a:r>
              <a:rPr lang="en-US" sz="3200" b="1" dirty="0" smtClean="0">
                <a:solidFill>
                  <a:srgbClr val="FF0000"/>
                </a:solidFill>
                <a:effectLst>
                  <a:outerShdw blurRad="38100" dist="38100" dir="2700000" algn="tl">
                    <a:srgbClr val="000000">
                      <a:alpha val="43137"/>
                    </a:srgbClr>
                  </a:outerShdw>
                </a:effectLst>
                <a:latin typeface="Maiandra GD" panose="020E0502030308020204" pitchFamily="34" charset="0"/>
              </a:rPr>
              <a:t>institutions.</a:t>
            </a:r>
            <a:endParaRPr lang="en-US" sz="3200" b="1" dirty="0">
              <a:solidFill>
                <a:srgbClr val="FF0000"/>
              </a:solidFill>
              <a:effectLst>
                <a:outerShdw blurRad="38100" dist="38100" dir="2700000" algn="tl">
                  <a:srgbClr val="000000">
                    <a:alpha val="43137"/>
                  </a:srgbClr>
                </a:outerShdw>
              </a:effectLst>
              <a:latin typeface="Maiandra GD" panose="020E0502030308020204" pitchFamily="34" charset="0"/>
            </a:endParaRPr>
          </a:p>
        </p:txBody>
      </p:sp>
    </p:spTree>
    <p:extLst>
      <p:ext uri="{BB962C8B-B14F-4D97-AF65-F5344CB8AC3E}">
        <p14:creationId xmlns:p14="http://schemas.microsoft.com/office/powerpoint/2010/main" val="31107126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098" name="Picture 2" descr="Image result for direct represen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8271422"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2406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81100" y="762000"/>
            <a:ext cx="6781800" cy="1143000"/>
          </a:xfrm>
        </p:spPr>
        <p:txBody>
          <a:bodyPr>
            <a:noAutofit/>
          </a:bodyPr>
          <a:lstStyle/>
          <a:p>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H</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olding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decision-makers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accountable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to the people</a:t>
            </a:r>
          </a:p>
        </p:txBody>
      </p:sp>
      <p:pic>
        <p:nvPicPr>
          <p:cNvPr id="5122" name="Picture 2" descr="Image result for accountabl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09774"/>
            <a:ext cx="5638800" cy="387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181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533400"/>
            <a:ext cx="5181600" cy="2743200"/>
          </a:xfrm>
        </p:spPr>
        <p:txBody>
          <a:bodyPr>
            <a:noAutofit/>
          </a:bodyPr>
          <a:lstStyle/>
          <a:p>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Advocates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often address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issues on behalf of marginalized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groups.</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04800"/>
            <a:ext cx="5562600" cy="6683856"/>
          </a:xfrm>
          <a:prstGeom prst="rect">
            <a:avLst/>
          </a:prstGeom>
        </p:spPr>
      </p:pic>
    </p:spTree>
    <p:extLst>
      <p:ext uri="{BB962C8B-B14F-4D97-AF65-F5344CB8AC3E}">
        <p14:creationId xmlns:p14="http://schemas.microsoft.com/office/powerpoint/2010/main" val="7271847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O</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rganizers provide the venue for communities to speak for themselves.</a:t>
            </a:r>
          </a:p>
        </p:txBody>
      </p:sp>
      <p:pic>
        <p:nvPicPr>
          <p:cNvPr id="7170" name="Picture 2" descr="http://www.mambaonline.com/wp-content/uploads/2016/05/Limpopo-LGBTI-community-speaks-out-on-hate-cr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905000"/>
            <a:ext cx="6324600" cy="447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8605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0"/>
            <a:ext cx="8229600" cy="1143000"/>
          </a:xfrm>
        </p:spPr>
        <p:txBody>
          <a:bodyPr>
            <a:norm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Activism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focuses on issues</a:t>
            </a:r>
          </a:p>
        </p:txBody>
      </p:sp>
      <p:pic>
        <p:nvPicPr>
          <p:cNvPr id="8194" name="Picture 2" descr="Image result for activ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27788"/>
            <a:ext cx="7620000" cy="366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0153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274638"/>
            <a:ext cx="75438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O</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rganizers focuses on values that drive interest in creating change.</a:t>
            </a:r>
          </a:p>
        </p:txBody>
      </p:sp>
      <p:pic>
        <p:nvPicPr>
          <p:cNvPr id="9218" name="Picture 2" descr="Image result for change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6075" y="1751063"/>
            <a:ext cx="3886200" cy="510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084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457200"/>
            <a:ext cx="75438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Service providers supply immediate needs in the short-term.</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13314" name="Picture 2" descr="Image result for immediate need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28800"/>
            <a:ext cx="5486400" cy="489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41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Usually Complex</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5122" name="Picture 2" descr="Image result for 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524000"/>
            <a:ext cx="844550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6111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95400" y="381000"/>
            <a:ext cx="6477000" cy="1143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Organizing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focuses on understanding </a:t>
            </a:r>
            <a:r>
              <a:rPr lang="en-US" sz="3600" b="1" i="1" dirty="0">
                <a:solidFill>
                  <a:srgbClr val="FFC000"/>
                </a:solidFill>
                <a:effectLst>
                  <a:outerShdw blurRad="38100" dist="38100" dir="2700000" algn="tl">
                    <a:srgbClr val="000000">
                      <a:alpha val="43137"/>
                    </a:srgbClr>
                  </a:outerShdw>
                </a:effectLst>
                <a:latin typeface="Maiandra GD" panose="020E0502030308020204" pitchFamily="34" charset="0"/>
              </a:rPr>
              <a:t>root causes.</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4" name="Picture 2" descr="Image result for root caus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05000"/>
            <a:ext cx="4724400" cy="47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963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895600"/>
            <a:ext cx="4468812" cy="2667000"/>
          </a:xfrm>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A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community </a:t>
            </a:r>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experiences a </a:t>
            </a:r>
            <a:r>
              <a:rPr lang="en-US" sz="3600" b="1" dirty="0">
                <a:solidFill>
                  <a:srgbClr val="FFC000"/>
                </a:solidFill>
                <a:effectLst>
                  <a:outerShdw blurRad="38100" dist="38100" dir="2700000" algn="tl">
                    <a:srgbClr val="000000">
                      <a:alpha val="43137"/>
                    </a:srgbClr>
                  </a:outerShdw>
                </a:effectLst>
                <a:latin typeface="Maiandra GD" panose="020E0502030308020204" pitchFamily="34" charset="0"/>
              </a:rPr>
              <a:t>lack of affordable housing</a:t>
            </a:r>
          </a:p>
        </p:txBody>
      </p:sp>
      <p:pic>
        <p:nvPicPr>
          <p:cNvPr id="11266" name="Picture 2" descr="Image result for public housing png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423160"/>
            <a:ext cx="4343400" cy="405384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593" y="533400"/>
            <a:ext cx="5230813" cy="157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24933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3900" y="2209800"/>
            <a:ext cx="6819900" cy="3581400"/>
          </a:xfrm>
        </p:spPr>
        <p:txBody>
          <a:bodyPr>
            <a:noAutofit/>
          </a:bodyPr>
          <a:lstStyle/>
          <a:p>
            <a:pPr algn="l"/>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Outsides </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might be involved in </a:t>
            </a:r>
            <a:r>
              <a:rPr lang="en-US" sz="3200" b="1" u="sng" dirty="0">
                <a:solidFill>
                  <a:srgbClr val="FFC000"/>
                </a:solidFill>
                <a:effectLst>
                  <a:outerShdw blurRad="38100" dist="38100" dir="2700000" algn="tl">
                    <a:srgbClr val="000000">
                      <a:alpha val="43137"/>
                    </a:srgbClr>
                  </a:outerShdw>
                </a:effectLst>
                <a:latin typeface="Maiandra GD" panose="020E0502030308020204" pitchFamily="34" charset="0"/>
              </a:rPr>
              <a:t>lobbying</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 for more affordable housing, </a:t>
            </a:r>
            <a:r>
              <a:rPr lang="en-US" sz="3200" b="1" u="sng" dirty="0">
                <a:solidFill>
                  <a:srgbClr val="FFC000"/>
                </a:solidFill>
                <a:effectLst>
                  <a:outerShdw blurRad="38100" dist="38100" dir="2700000" algn="tl">
                    <a:srgbClr val="000000">
                      <a:alpha val="43137"/>
                    </a:srgbClr>
                  </a:outerShdw>
                </a:effectLst>
                <a:latin typeface="Maiandra GD" panose="020E0502030308020204" pitchFamily="34" charset="0"/>
              </a:rPr>
              <a:t>creating awareness</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 of the issue, and </a:t>
            </a:r>
            <a:r>
              <a:rPr lang="en-US" sz="3200" b="1" u="sng" dirty="0">
                <a:solidFill>
                  <a:srgbClr val="FFC000"/>
                </a:solidFill>
                <a:effectLst>
                  <a:outerShdw blurRad="38100" dist="38100" dir="2700000" algn="tl">
                    <a:srgbClr val="000000">
                      <a:alpha val="43137"/>
                    </a:srgbClr>
                  </a:outerShdw>
                </a:effectLst>
                <a:latin typeface="Maiandra GD" panose="020E0502030308020204" pitchFamily="34" charset="0"/>
              </a:rPr>
              <a:t>educating</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 the public about it </a:t>
            </a:r>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yet, </a:t>
            </a:r>
            <a:r>
              <a:rPr lang="en-US" sz="3200" b="1" u="sng" dirty="0">
                <a:solidFill>
                  <a:srgbClr val="FFC000"/>
                </a:solidFill>
                <a:effectLst>
                  <a:outerShdw blurRad="38100" dist="38100" dir="2700000" algn="tl">
                    <a:srgbClr val="000000">
                      <a:alpha val="43137"/>
                    </a:srgbClr>
                  </a:outerShdw>
                </a:effectLst>
                <a:latin typeface="Maiandra GD" panose="020E0502030308020204" pitchFamily="34" charset="0"/>
              </a:rPr>
              <a:t>stakeholders</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 may or may not be involved.</a:t>
            </a:r>
          </a:p>
        </p:txBody>
      </p:sp>
      <p:sp>
        <p:nvSpPr>
          <p:cNvPr id="4" name="Title 1"/>
          <p:cNvSpPr txBox="1">
            <a:spLocks/>
          </p:cNvSpPr>
          <p:nvPr/>
        </p:nvSpPr>
        <p:spPr>
          <a:xfrm>
            <a:off x="685800" y="571500"/>
            <a:ext cx="7772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C000"/>
                </a:solidFill>
                <a:effectLst>
                  <a:outerShdw blurRad="38100" dist="38100" dir="2700000" algn="tl">
                    <a:srgbClr val="000000">
                      <a:alpha val="43137"/>
                    </a:srgbClr>
                  </a:outerShdw>
                </a:effectLst>
                <a:latin typeface="Maiandra GD" panose="020E0502030308020204" pitchFamily="34" charset="0"/>
              </a:rPr>
              <a:t>Advocacy:</a:t>
            </a:r>
            <a:endParaRPr lang="en-US"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3620049"/>
            <a:ext cx="2667000" cy="3204588"/>
          </a:xfrm>
          <a:prstGeom prst="rect">
            <a:avLst/>
          </a:prstGeom>
        </p:spPr>
      </p:pic>
    </p:spTree>
    <p:extLst>
      <p:ext uri="{BB962C8B-B14F-4D97-AF65-F5344CB8AC3E}">
        <p14:creationId xmlns:p14="http://schemas.microsoft.com/office/powerpoint/2010/main" val="15984652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66800" y="1905000"/>
            <a:ext cx="7239000" cy="2286000"/>
          </a:xfrm>
        </p:spPr>
        <p:txBody>
          <a:bodyPr>
            <a:noAutofit/>
          </a:bodyPr>
          <a:lstStyle/>
          <a:p>
            <a:pPr algn="l"/>
            <a:r>
              <a:rPr lang="en-US" sz="3200" b="1" dirty="0">
                <a:effectLst>
                  <a:outerShdw blurRad="38100" dist="38100" dir="2700000" algn="tl">
                    <a:srgbClr val="000000">
                      <a:alpha val="43137"/>
                    </a:srgbClr>
                  </a:outerShdw>
                </a:effectLst>
                <a:latin typeface="Maiandra GD" panose="020E0502030308020204" pitchFamily="34" charset="0"/>
              </a:rPr>
              <a:t>Mobilizing could include having community meetings with stakeholders about the lack of housing. The focus of these meetings would be on the </a:t>
            </a:r>
            <a:r>
              <a:rPr lang="en-US" sz="3200" b="1" u="sng" dirty="0">
                <a:effectLst>
                  <a:outerShdw blurRad="38100" dist="38100" dir="2700000" algn="tl">
                    <a:srgbClr val="000000">
                      <a:alpha val="43137"/>
                    </a:srgbClr>
                  </a:outerShdw>
                </a:effectLst>
                <a:latin typeface="Maiandra GD" panose="020E0502030308020204" pitchFamily="34" charset="0"/>
              </a:rPr>
              <a:t>current issue</a:t>
            </a:r>
            <a:r>
              <a:rPr lang="en-US" sz="3200" b="1" dirty="0">
                <a:effectLst>
                  <a:outerShdw blurRad="38100" dist="38100" dir="2700000" algn="tl">
                    <a:srgbClr val="000000">
                      <a:alpha val="43137"/>
                    </a:srgbClr>
                  </a:outerShdw>
                </a:effectLst>
                <a:latin typeface="Maiandra GD" panose="020E0502030308020204" pitchFamily="34" charset="0"/>
              </a:rPr>
              <a:t>: lack of affordable housing.</a:t>
            </a:r>
          </a:p>
        </p:txBody>
      </p:sp>
      <p:sp>
        <p:nvSpPr>
          <p:cNvPr id="4" name="Title 1"/>
          <p:cNvSpPr txBox="1">
            <a:spLocks/>
          </p:cNvSpPr>
          <p:nvPr/>
        </p:nvSpPr>
        <p:spPr>
          <a:xfrm>
            <a:off x="685800" y="571500"/>
            <a:ext cx="7772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latin typeface="Maiandra GD" panose="020E0502030308020204" pitchFamily="34" charset="0"/>
              </a:rPr>
              <a:t>Mobilizing</a:t>
            </a:r>
            <a:r>
              <a:rPr lang="en-US" b="1" dirty="0" smtClean="0">
                <a:effectLst>
                  <a:outerShdw blurRad="38100" dist="38100" dir="2700000" algn="tl">
                    <a:srgbClr val="000000">
                      <a:alpha val="43137"/>
                    </a:srgbClr>
                  </a:outerShdw>
                </a:effectLst>
                <a:latin typeface="Maiandra GD" panose="020E0502030308020204" pitchFamily="34" charset="0"/>
              </a:rPr>
              <a:t>:</a:t>
            </a:r>
            <a:endParaRPr lang="en-US" b="1" dirty="0">
              <a:effectLst>
                <a:outerShdw blurRad="38100" dist="38100" dir="2700000" algn="tl">
                  <a:srgbClr val="000000">
                    <a:alpha val="43137"/>
                  </a:srgbClr>
                </a:outerShdw>
              </a:effectLst>
              <a:latin typeface="Maiandra GD" panose="020E0502030308020204" pitchFamily="34" charset="0"/>
            </a:endParaRPr>
          </a:p>
        </p:txBody>
      </p:sp>
      <p:pic>
        <p:nvPicPr>
          <p:cNvPr id="5" name="Picture 2" descr="Image result for rally protest clipart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92346"/>
            <a:ext cx="4191000" cy="248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8904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828800"/>
            <a:ext cx="8001000" cy="3810000"/>
          </a:xfrm>
        </p:spPr>
        <p:txBody>
          <a:bodyPr>
            <a:noAutofit/>
          </a:bodyPr>
          <a:lstStyle/>
          <a:p>
            <a:pPr algn="l"/>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Activism could include things such as </a:t>
            </a:r>
            <a:r>
              <a:rPr lang="en-US" sz="3200" b="1" u="sng" dirty="0">
                <a:solidFill>
                  <a:srgbClr val="FFC000"/>
                </a:solidFill>
                <a:effectLst>
                  <a:outerShdw blurRad="38100" dist="38100" dir="2700000" algn="tl">
                    <a:srgbClr val="000000">
                      <a:alpha val="43137"/>
                    </a:srgbClr>
                  </a:outerShdw>
                </a:effectLst>
                <a:latin typeface="Maiandra GD" panose="020E0502030308020204" pitchFamily="34" charset="0"/>
              </a:rPr>
              <a:t>public awareness campaigns</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 to draw attention to the housing issue and hopefully instigate a social or policy change to increase affordable housing options.</a:t>
            </a:r>
          </a:p>
        </p:txBody>
      </p:sp>
      <p:sp>
        <p:nvSpPr>
          <p:cNvPr id="4" name="Title 1"/>
          <p:cNvSpPr txBox="1">
            <a:spLocks/>
          </p:cNvSpPr>
          <p:nvPr/>
        </p:nvSpPr>
        <p:spPr>
          <a:xfrm>
            <a:off x="685800" y="571500"/>
            <a:ext cx="7772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C000"/>
                </a:solidFill>
                <a:effectLst>
                  <a:outerShdw blurRad="38100" dist="38100" dir="2700000" algn="tl">
                    <a:srgbClr val="000000">
                      <a:alpha val="43137"/>
                    </a:srgbClr>
                  </a:outerShdw>
                </a:effectLst>
                <a:latin typeface="Maiandra GD" panose="020E0502030308020204" pitchFamily="34" charset="0"/>
              </a:rPr>
              <a:t>Activism:</a:t>
            </a:r>
            <a:endParaRPr lang="en-US"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5" name="Picture 2" descr="Image result for activ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3715512" cy="178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6059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362200"/>
            <a:ext cx="8229600" cy="2362200"/>
          </a:xfrm>
        </p:spPr>
        <p:txBody>
          <a:bodyPr>
            <a:noAutofit/>
          </a:bodyPr>
          <a:lstStyle/>
          <a:p>
            <a:pPr algn="l"/>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Providing service could include individuals helping to secure temporary housing for those that need it in places such as shelters.</a:t>
            </a:r>
          </a:p>
        </p:txBody>
      </p:sp>
      <p:sp>
        <p:nvSpPr>
          <p:cNvPr id="4" name="Title 1"/>
          <p:cNvSpPr txBox="1">
            <a:spLocks/>
          </p:cNvSpPr>
          <p:nvPr/>
        </p:nvSpPr>
        <p:spPr>
          <a:xfrm>
            <a:off x="685800" y="571500"/>
            <a:ext cx="7772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C000"/>
                </a:solidFill>
                <a:effectLst>
                  <a:outerShdw blurRad="38100" dist="38100" dir="2700000" algn="tl">
                    <a:srgbClr val="000000">
                      <a:alpha val="43137"/>
                    </a:srgbClr>
                  </a:outerShdw>
                </a:effectLst>
                <a:latin typeface="Maiandra GD" panose="020E0502030308020204" pitchFamily="34" charset="0"/>
              </a:rPr>
              <a:t>Providing Service:</a:t>
            </a:r>
            <a:endParaRPr lang="en-US"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5" name="Picture 2" descr="Image result for immediate need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617" y="4191000"/>
            <a:ext cx="290328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184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b="1" dirty="0" smtClean="0">
                <a:solidFill>
                  <a:srgbClr val="FFC000"/>
                </a:solidFill>
                <a:effectLst>
                  <a:outerShdw blurRad="38100" dist="38100" dir="2700000" algn="tl">
                    <a:srgbClr val="000000">
                      <a:alpha val="43137"/>
                    </a:srgbClr>
                  </a:outerShdw>
                </a:effectLst>
                <a:latin typeface="Maiandra GD" panose="020E0502030308020204" pitchFamily="34" charset="0"/>
              </a:rPr>
              <a:t>Community Organizing:</a:t>
            </a:r>
            <a:endParaRPr lang="en-US" dirty="0"/>
          </a:p>
        </p:txBody>
      </p:sp>
      <p:sp>
        <p:nvSpPr>
          <p:cNvPr id="4" name="Title 1"/>
          <p:cNvSpPr txBox="1">
            <a:spLocks/>
          </p:cNvSpPr>
          <p:nvPr/>
        </p:nvSpPr>
        <p:spPr>
          <a:xfrm>
            <a:off x="457200" y="1600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p>
        </p:txBody>
      </p:sp>
      <p:sp>
        <p:nvSpPr>
          <p:cNvPr id="5" name="Title 1"/>
          <p:cNvSpPr txBox="1">
            <a:spLocks/>
          </p:cNvSpPr>
          <p:nvPr/>
        </p:nvSpPr>
        <p:spPr>
          <a:xfrm>
            <a:off x="457200" y="1676400"/>
            <a:ext cx="8229600" cy="3200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Community organizing would not only address the current issue but also take a look at the </a:t>
            </a:r>
            <a:r>
              <a:rPr lang="en-US" sz="3200" b="1" u="sng" dirty="0" smtClean="0">
                <a:solidFill>
                  <a:srgbClr val="FFC000"/>
                </a:solidFill>
                <a:effectLst>
                  <a:outerShdw blurRad="38100" dist="38100" dir="2700000" algn="tl">
                    <a:srgbClr val="000000">
                      <a:alpha val="43137"/>
                    </a:srgbClr>
                  </a:outerShdw>
                </a:effectLst>
                <a:latin typeface="Maiandra GD" panose="020E0502030308020204" pitchFamily="34" charset="0"/>
              </a:rPr>
              <a:t>root cause</a:t>
            </a:r>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 of the housing crisis. For example, the lack of affordable housing could exist in response to discriminatory zoning laws. </a:t>
            </a:r>
            <a:endParaRPr lang="en-US" sz="32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6" name="Picture 2" descr="Image result for root cause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276725"/>
            <a:ext cx="23622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9877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09600"/>
            <a:ext cx="8229600" cy="4297362"/>
          </a:xfrm>
        </p:spPr>
        <p:txBody>
          <a:bodyPr>
            <a:noAutofit/>
          </a:bodyPr>
          <a:lstStyle/>
          <a:p>
            <a:pPr algn="l"/>
            <a:r>
              <a:rPr lang="en-US" sz="3200" b="1" dirty="0" smtClean="0">
                <a:solidFill>
                  <a:srgbClr val="FFC000"/>
                </a:solidFill>
                <a:effectLst>
                  <a:outerShdw blurRad="38100" dist="38100" dir="2700000" algn="tl">
                    <a:srgbClr val="000000">
                      <a:alpha val="43137"/>
                    </a:srgbClr>
                  </a:outerShdw>
                </a:effectLst>
                <a:latin typeface="Maiandra GD" panose="020E0502030308020204" pitchFamily="34" charset="0"/>
              </a:rPr>
              <a:t>N</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ot only would community organizers address the housing crisis, they would also look at challenging these laws to get at the </a:t>
            </a:r>
            <a:r>
              <a:rPr lang="en-US" sz="3200" b="1" u="sng" dirty="0">
                <a:solidFill>
                  <a:srgbClr val="FFC000"/>
                </a:solidFill>
                <a:effectLst>
                  <a:outerShdw blurRad="38100" dist="38100" dir="2700000" algn="tl">
                    <a:srgbClr val="000000">
                      <a:alpha val="43137"/>
                    </a:srgbClr>
                  </a:outerShdw>
                </a:effectLst>
                <a:latin typeface="Maiandra GD" panose="020E0502030308020204" pitchFamily="34" charset="0"/>
              </a:rPr>
              <a:t>root cause</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 of the issue. This is done by </a:t>
            </a:r>
            <a:r>
              <a:rPr lang="en-US" sz="3200" b="1" u="sng" dirty="0">
                <a:solidFill>
                  <a:srgbClr val="FFC000"/>
                </a:solidFill>
                <a:effectLst>
                  <a:outerShdw blurRad="38100" dist="38100" dir="2700000" algn="tl">
                    <a:srgbClr val="000000">
                      <a:alpha val="43137"/>
                    </a:srgbClr>
                  </a:outerShdw>
                </a:effectLst>
                <a:latin typeface="Maiandra GD" panose="020E0502030308020204" pitchFamily="34" charset="0"/>
              </a:rPr>
              <a:t>involving stakeholders</a:t>
            </a:r>
            <a:r>
              <a:rPr lang="en-US" sz="3200" b="1" dirty="0">
                <a:solidFill>
                  <a:srgbClr val="FFC000"/>
                </a:solidFill>
                <a:effectLst>
                  <a:outerShdw blurRad="38100" dist="38100" dir="2700000" algn="tl">
                    <a:srgbClr val="000000">
                      <a:alpha val="43137"/>
                    </a:srgbClr>
                  </a:outerShdw>
                </a:effectLst>
                <a:latin typeface="Maiandra GD" panose="020E0502030308020204" pitchFamily="34" charset="0"/>
              </a:rPr>
              <a:t> in addressing how this violates their values of equality and working to resolve this violation as well as the lack of affordable housing.</a:t>
            </a:r>
          </a:p>
        </p:txBody>
      </p:sp>
      <p:pic>
        <p:nvPicPr>
          <p:cNvPr id="4" name="Picture 2" descr="http://emsofficehours.com/files/2011/06/man-discus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2672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question mark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5181600"/>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5244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pic>
        <p:nvPicPr>
          <p:cNvPr id="16386" name="Picture 2" descr="Image result for questions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371600"/>
            <a:ext cx="76676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any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609599"/>
            <a:ext cx="5734050"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7386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pic>
        <p:nvPicPr>
          <p:cNvPr id="3" name="Picture 2" descr="http://orig06.deviantart.net/8caa/f/2015/272/5/d/png_thanks_by_jssanda-d9bdn4q.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2057400"/>
            <a:ext cx="7953375" cy="2427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370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Hence, engage diverse set of people </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6146" name="Picture 2" descr="Image result for diversity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64777"/>
            <a:ext cx="8915400" cy="519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027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pic>
        <p:nvPicPr>
          <p:cNvPr id="3074" name="Picture 2" descr="Image result for community organizing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449"/>
            <a:ext cx="9144000" cy="564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0507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794695"/>
            <a:ext cx="6400800" cy="5240034"/>
          </a:xfrm>
          <a:prstGeom prst="rect">
            <a:avLst/>
          </a:prstGeom>
        </p:spPr>
      </p:pic>
    </p:spTree>
    <p:extLst>
      <p:ext uri="{BB962C8B-B14F-4D97-AF65-F5344CB8AC3E}">
        <p14:creationId xmlns:p14="http://schemas.microsoft.com/office/powerpoint/2010/main" val="3557804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grpSp>
        <p:nvGrpSpPr>
          <p:cNvPr id="3" name="Group 2"/>
          <p:cNvGrpSpPr/>
          <p:nvPr/>
        </p:nvGrpSpPr>
        <p:grpSpPr>
          <a:xfrm>
            <a:off x="611188" y="577850"/>
            <a:ext cx="7920037" cy="5700713"/>
            <a:chOff x="611188" y="577850"/>
            <a:chExt cx="7920037" cy="5700713"/>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77850"/>
              <a:ext cx="7920037" cy="570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12173" y="1441371"/>
              <a:ext cx="5519652" cy="3816429"/>
            </a:xfrm>
            <a:prstGeom prst="rect">
              <a:avLst/>
            </a:prstGeom>
            <a:noFill/>
          </p:spPr>
          <p:txBody>
            <a:bodyPr wrap="none" rtlCol="0">
              <a:spAutoFit/>
            </a:bodyPr>
            <a:lstStyle/>
            <a:p>
              <a:pPr algn="ctr"/>
              <a:r>
                <a:rPr lang="en-US" sz="8800" dirty="0" smtClean="0">
                  <a:solidFill>
                    <a:schemeClr val="bg1"/>
                  </a:solidFill>
                  <a:latin typeface="Calibri Light" panose="020F0302020204030204" pitchFamily="34" charset="0"/>
                  <a:cs typeface="Calibri Light" panose="020F0302020204030204" pitchFamily="34" charset="0"/>
                </a:rPr>
                <a:t>Assessment</a:t>
              </a:r>
            </a:p>
            <a:p>
              <a:pPr algn="ctr"/>
              <a:r>
                <a:rPr lang="en-US" sz="6600" dirty="0" smtClean="0">
                  <a:solidFill>
                    <a:schemeClr val="bg1"/>
                  </a:solidFill>
                  <a:latin typeface="Calibri Light" panose="020F0302020204030204" pitchFamily="34" charset="0"/>
                  <a:cs typeface="Calibri Light" panose="020F0302020204030204" pitchFamily="34" charset="0"/>
                </a:rPr>
                <a:t>of</a:t>
              </a:r>
            </a:p>
            <a:p>
              <a:pPr algn="ctr"/>
              <a:r>
                <a:rPr lang="en-US" sz="8800" dirty="0" smtClean="0">
                  <a:solidFill>
                    <a:schemeClr val="bg1"/>
                  </a:solidFill>
                  <a:latin typeface="Calibri Light" panose="020F0302020204030204" pitchFamily="34" charset="0"/>
                  <a:cs typeface="Calibri Light" panose="020F0302020204030204" pitchFamily="34" charset="0"/>
                </a:rPr>
                <a:t>Training</a:t>
              </a:r>
              <a:endParaRPr lang="en-US" sz="8800" dirty="0">
                <a:solidFill>
                  <a:schemeClr val="bg1"/>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8268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pic>
        <p:nvPicPr>
          <p:cNvPr id="3" name="Picture 2" descr="http://www.wallpapersonly.net/wallpapers/thats-all-folks-1680x1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747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b="1" dirty="0" smtClean="0">
                <a:solidFill>
                  <a:srgbClr val="FFC000"/>
                </a:solidFill>
                <a:effectLst>
                  <a:outerShdw blurRad="38100" dist="38100" dir="2700000" algn="tl">
                    <a:srgbClr val="000000">
                      <a:alpha val="43137"/>
                    </a:srgbClr>
                  </a:outerShdw>
                </a:effectLst>
                <a:latin typeface="Maiandra GD" panose="020E0502030308020204" pitchFamily="34" charset="0"/>
              </a:rPr>
              <a:t>Organizing values diversity</a:t>
            </a:r>
            <a:endParaRPr lang="en-US" sz="3600" b="1" dirty="0">
              <a:solidFill>
                <a:srgbClr val="FFC000"/>
              </a:solidFill>
              <a:effectLst>
                <a:outerShdw blurRad="38100" dist="38100" dir="2700000" algn="tl">
                  <a:srgbClr val="000000">
                    <a:alpha val="43137"/>
                  </a:srgbClr>
                </a:outerShdw>
              </a:effectLst>
              <a:latin typeface="Maiandra GD" panose="020E0502030308020204" pitchFamily="34" charset="0"/>
            </a:endParaRPr>
          </a:p>
        </p:txBody>
      </p:sp>
      <p:pic>
        <p:nvPicPr>
          <p:cNvPr id="7170" name="Picture 2" descr="http://www.cliparthut.com/clip-arts/366/workplace-diversity-36647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804" y="2133600"/>
            <a:ext cx="8595021"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690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pptback.com/uploads/blue-wood--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pic>
        <p:nvPicPr>
          <p:cNvPr id="8194" name="Picture 2" descr="Image result for what?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476500"/>
            <a:ext cx="7239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405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668</Words>
  <Application>Microsoft Office PowerPoint</Application>
  <PresentationFormat>On-screen Show (4:3)</PresentationFormat>
  <Paragraphs>76</Paragraphs>
  <Slides>73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Arial Narrow</vt:lpstr>
      <vt:lpstr>Calibri</vt:lpstr>
      <vt:lpstr>Calibri Light</vt:lpstr>
      <vt:lpstr>Maiandra GD</vt:lpstr>
      <vt:lpstr>Office Theme</vt:lpstr>
      <vt:lpstr>PowerPoint Presentation</vt:lpstr>
      <vt:lpstr>PowerPoint Presentation</vt:lpstr>
      <vt:lpstr>PowerPoint Presentation</vt:lpstr>
      <vt:lpstr>PowerPoint Presentation</vt:lpstr>
      <vt:lpstr>Pressing Social Problems</vt:lpstr>
      <vt:lpstr>Usually Complex</vt:lpstr>
      <vt:lpstr>Hence, engage diverse set of people </vt:lpstr>
      <vt:lpstr>Organizing values diversity</vt:lpstr>
      <vt:lpstr>PowerPoint Presentation</vt:lpstr>
      <vt:lpstr>Community organizing is about building a stronger and more responsive---</vt:lpstr>
      <vt:lpstr>In democratic societies, citizens have---</vt:lpstr>
      <vt:lpstr>As citizens become involved they exercise power, develop into the leaders, and create tangible---</vt:lpstr>
      <vt:lpstr>PowerPoint Presentation</vt:lpstr>
      <vt:lpstr>Community organizing is fundamentally rooted in democratic ---</vt:lpstr>
      <vt:lpstr>PowerPoint Presentation</vt:lpstr>
      <vt:lpstr>“Never do for others  what they can do for themselves.”</vt:lpstr>
      <vt:lpstr>Organizing develops the extraordinary capacities of ordinary citizens  to lead their communities into---</vt:lpstr>
      <vt:lpstr>Organizers never assume they know what is best for a community.</vt:lpstr>
      <vt:lpstr>Organizing values the knowledge and wisdom that comes from lived ---</vt:lpstr>
      <vt:lpstr>We participate with a community but we never do things for  a community</vt:lpstr>
      <vt:lpstr>“Doing for” may lead to further disempowerment and oppression.</vt:lpstr>
      <vt:lpstr>of the community organizing process</vt:lpstr>
      <vt:lpstr>PowerPoint Presentation</vt:lpstr>
      <vt:lpstr>PowerPoint Presentation</vt:lpstr>
      <vt:lpstr>Built on understanding our own and the community's privilege, oppression, and identity (P0I), and self-interest.</vt:lpstr>
      <vt:lpstr>One-to-Ones and House Meetings</vt:lpstr>
      <vt:lpstr>Agitation</vt:lpstr>
      <vt:lpstr>Identify the collective self-interest</vt:lpstr>
      <vt:lpstr>PowerPoint Presentation</vt:lpstr>
      <vt:lpstr>Issue Selection</vt:lpstr>
      <vt:lpstr>Identifying a problem within the community that leads to injustice.</vt:lpstr>
      <vt:lpstr>Selecting a bite-size portion of it, or issue, to work on together.</vt:lpstr>
      <vt:lpstr>We focus on the world as it is while working toward creating</vt:lpstr>
      <vt:lpstr>We build on the self-interest of community members to select issues.</vt:lpstr>
      <vt:lpstr>PowerPoint Presentation</vt:lpstr>
      <vt:lpstr>Issue Research</vt:lpstr>
      <vt:lpstr>Includes collecting information: traditional, experiential, and relational, about the issue chosen.</vt:lpstr>
      <vt:lpstr>Focus on identifying the root causes of the chosen issue</vt:lpstr>
      <vt:lpstr>Develop a power map.</vt:lpstr>
      <vt:lpstr>Determining the power, systems, and structures related to the selected issue</vt:lpstr>
      <vt:lpstr>PowerPoint Presentation</vt:lpstr>
      <vt:lpstr>PowerPoint Presentation</vt:lpstr>
      <vt:lpstr>In this phase, organizers develop and implement a plan</vt:lpstr>
      <vt:lpstr>Development of a strategy and associated tactics for creating change.</vt:lpstr>
      <vt:lpstr>Based on the relationships built and the information gathered.</vt:lpstr>
      <vt:lpstr>PowerPoint Presentation</vt:lpstr>
      <vt:lpstr>Reflection &amp; Assessment</vt:lpstr>
      <vt:lpstr>The community critically reflects on its progress and assesses ways to improve strategies and plans for future actions.</vt:lpstr>
      <vt:lpstr>A celebration is held to recognize accomplishments</vt:lpstr>
      <vt:lpstr>PowerPoint Presentation</vt:lpstr>
      <vt:lpstr>Not about the short-term mobilization of bodies, protests, or rallies.</vt:lpstr>
      <vt:lpstr>Organizing is about achieving long-term change through building powerful, public relationships; influencing and negotiating with government, corporations, and institutions.</vt:lpstr>
      <vt:lpstr>PowerPoint Presentation</vt:lpstr>
      <vt:lpstr>Holding decision-makers accountable to the people</vt:lpstr>
      <vt:lpstr>Advocates often address issues on behalf of marginalized groups.</vt:lpstr>
      <vt:lpstr>Organizers provide the venue for communities to speak for themselves.</vt:lpstr>
      <vt:lpstr>Activism focuses on issues</vt:lpstr>
      <vt:lpstr>Organizers focuses on values that drive interest in creating change.</vt:lpstr>
      <vt:lpstr>Service providers supply immediate needs in the short-term.</vt:lpstr>
      <vt:lpstr>Organizing focuses on understanding root causes.</vt:lpstr>
      <vt:lpstr>A community experiences a lack of affordable housing</vt:lpstr>
      <vt:lpstr>Outsides might be involved in lobbying for more affordable housing, creating awareness of the issue, and educating the public about it yet, stakeholders may or may not be involved.</vt:lpstr>
      <vt:lpstr>Mobilizing could include having community meetings with stakeholders about the lack of housing. The focus of these meetings would be on the current issue: lack of affordable housing.</vt:lpstr>
      <vt:lpstr>Activism could include things such as public awareness campaigns to draw attention to the housing issue and hopefully instigate a social or policy change to increase affordable housing options.</vt:lpstr>
      <vt:lpstr>Providing service could include individuals helping to secure temporary housing for those that need it in places such as shelters.</vt:lpstr>
      <vt:lpstr>Community Organizing:</vt:lpstr>
      <vt:lpstr>Not only would community organizers address the housing crisis, they would also look at challenging these laws to get at the root cause of the issue. This is done by involving stakeholders in addressing how this violates their values of equality and working to resolve this violation as well as the lack of affordable housing.</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Organizing</dc:title>
  <dc:creator>Sanepain</dc:creator>
  <cp:lastModifiedBy>Mary Ann Coe</cp:lastModifiedBy>
  <cp:revision>40</cp:revision>
  <dcterms:created xsi:type="dcterms:W3CDTF">2017-02-22T14:32:03Z</dcterms:created>
  <dcterms:modified xsi:type="dcterms:W3CDTF">2017-03-02T01:08:23Z</dcterms:modified>
</cp:coreProperties>
</file>